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ebook" initials="N" lastIdx="2" clrIdx="0">
    <p:extLst>
      <p:ext uri="{19B8F6BF-5375-455C-9EA6-DF929625EA0E}">
        <p15:presenceInfo xmlns:p15="http://schemas.microsoft.com/office/powerpoint/2012/main" userId="Noteboo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4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22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27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76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22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69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2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4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98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76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69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5A8E-FC7E-4D5E-8DC4-990E8D24FC19}" type="datetimeFigureOut">
              <a:rPr lang="pt-BR" smtClean="0"/>
              <a:t>15/04/2020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66A53-81E1-49C1-AFBD-8A89139AB9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135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uxograma: Processo 7"/>
          <p:cNvSpPr/>
          <p:nvPr/>
        </p:nvSpPr>
        <p:spPr>
          <a:xfrm>
            <a:off x="1" y="39182"/>
            <a:ext cx="1988028" cy="681881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SETOR </a:t>
            </a:r>
            <a:r>
              <a:rPr lang="pt-BR" dirty="0" smtClean="0"/>
              <a:t>DE CONCURSO E </a:t>
            </a:r>
            <a:r>
              <a:rPr lang="pt-BR" dirty="0" smtClean="0"/>
              <a:t>SELEÇÃO/DRH/</a:t>
            </a:r>
          </a:p>
          <a:p>
            <a:pPr algn="ctr"/>
            <a:r>
              <a:rPr lang="pt-BR" dirty="0" smtClean="0"/>
              <a:t>PRODHS</a:t>
            </a: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PROCESSOS DE CONCURSO PÚBLICO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169126" y="1903363"/>
            <a:ext cx="2189019" cy="9474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400" dirty="0" smtClean="0">
                <a:solidFill>
                  <a:sysClr val="windowText" lastClr="000000"/>
                </a:solidFill>
              </a:rPr>
              <a:t>Composição e publicação (DOE) da Comissão Organizadora do Concurso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3188456" y="1168148"/>
            <a:ext cx="15619" cy="600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uxograma: Processo 26"/>
          <p:cNvSpPr/>
          <p:nvPr/>
        </p:nvSpPr>
        <p:spPr>
          <a:xfrm>
            <a:off x="2113496" y="3548849"/>
            <a:ext cx="2352540" cy="94749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Planejamento e organização do Edital  com cronograma pelo Setor e posterior análise da Comissão Organizadora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29" name="Conector de seta reta 28"/>
          <p:cNvCxnSpPr/>
          <p:nvPr/>
        </p:nvCxnSpPr>
        <p:spPr>
          <a:xfrm>
            <a:off x="3222817" y="2896529"/>
            <a:ext cx="0" cy="587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xograma: Processo 30"/>
          <p:cNvSpPr/>
          <p:nvPr/>
        </p:nvSpPr>
        <p:spPr>
          <a:xfrm>
            <a:off x="4808654" y="53759"/>
            <a:ext cx="2006000" cy="94749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400" dirty="0" smtClean="0">
                <a:solidFill>
                  <a:sysClr val="windowText" lastClr="000000"/>
                </a:solidFill>
              </a:rPr>
              <a:t>Encaminhamento do Edital  para análise  e parecer jurídico </a:t>
            </a:r>
            <a:endParaRPr lang="pt-BR" sz="1400" dirty="0"/>
          </a:p>
        </p:txBody>
      </p:sp>
      <p:sp>
        <p:nvSpPr>
          <p:cNvPr id="34" name="Fluxograma: Documento 33"/>
          <p:cNvSpPr/>
          <p:nvPr/>
        </p:nvSpPr>
        <p:spPr>
          <a:xfrm>
            <a:off x="2063749" y="53759"/>
            <a:ext cx="2399774" cy="1151617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400" dirty="0" smtClean="0">
                <a:solidFill>
                  <a:sysClr val="windowText" lastClr="000000"/>
                </a:solidFill>
              </a:rPr>
              <a:t>CI da PRODHS ou PROE de solicitação para abertura de Concurso Público. (CI com quantitativo de vagas e áreas)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40" name="Fluxograma: Decisão 39"/>
          <p:cNvSpPr/>
          <p:nvPr/>
        </p:nvSpPr>
        <p:spPr>
          <a:xfrm>
            <a:off x="5806656" y="1400783"/>
            <a:ext cx="1654376" cy="98202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Parecer Jurídico</a:t>
            </a:r>
            <a:endParaRPr lang="pt-BR" sz="1100" dirty="0"/>
          </a:p>
        </p:txBody>
      </p:sp>
      <p:cxnSp>
        <p:nvCxnSpPr>
          <p:cNvPr id="51" name="Conector angulado 50"/>
          <p:cNvCxnSpPr/>
          <p:nvPr/>
        </p:nvCxnSpPr>
        <p:spPr>
          <a:xfrm rot="5400000" flipH="1" flipV="1">
            <a:off x="3383250" y="2293403"/>
            <a:ext cx="2962821" cy="7867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>
            <a:off x="6615795" y="1015114"/>
            <a:ext cx="0" cy="380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 flipV="1">
            <a:off x="8821645" y="1284691"/>
            <a:ext cx="826196" cy="290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ângulo 80"/>
          <p:cNvSpPr/>
          <p:nvPr/>
        </p:nvSpPr>
        <p:spPr>
          <a:xfrm>
            <a:off x="9800384" y="177344"/>
            <a:ext cx="1472684" cy="11096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Fazer alterações sugeridas pelo Jurídico</a:t>
            </a:r>
            <a:endParaRPr lang="pt-BR" dirty="0"/>
          </a:p>
        </p:txBody>
      </p:sp>
      <p:cxnSp>
        <p:nvCxnSpPr>
          <p:cNvPr id="86" name="Conector de seta reta 85"/>
          <p:cNvCxnSpPr/>
          <p:nvPr/>
        </p:nvCxnSpPr>
        <p:spPr>
          <a:xfrm flipH="1">
            <a:off x="10552887" y="1346968"/>
            <a:ext cx="1" cy="367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7255576" y="2060071"/>
            <a:ext cx="509776" cy="317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ângulo 93"/>
          <p:cNvSpPr/>
          <p:nvPr/>
        </p:nvSpPr>
        <p:spPr>
          <a:xfrm>
            <a:off x="7765960" y="2056067"/>
            <a:ext cx="1022899" cy="453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FAVORÁVEL</a:t>
            </a:r>
            <a:endParaRPr lang="pt-BR" sz="1400" dirty="0"/>
          </a:p>
        </p:txBody>
      </p:sp>
      <p:cxnSp>
        <p:nvCxnSpPr>
          <p:cNvPr id="96" name="Conector de seta reta 95"/>
          <p:cNvCxnSpPr/>
          <p:nvPr/>
        </p:nvCxnSpPr>
        <p:spPr>
          <a:xfrm flipV="1">
            <a:off x="8822674" y="2282622"/>
            <a:ext cx="977710" cy="14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Fluxograma: Documento 98"/>
          <p:cNvSpPr/>
          <p:nvPr/>
        </p:nvSpPr>
        <p:spPr>
          <a:xfrm>
            <a:off x="9899247" y="1774721"/>
            <a:ext cx="1449936" cy="1153421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Edital na Reitoria para assinatura</a:t>
            </a:r>
            <a:endParaRPr lang="pt-BR" dirty="0"/>
          </a:p>
        </p:txBody>
      </p:sp>
      <p:sp>
        <p:nvSpPr>
          <p:cNvPr id="107" name="Retângulo 106"/>
          <p:cNvSpPr/>
          <p:nvPr/>
        </p:nvSpPr>
        <p:spPr>
          <a:xfrm>
            <a:off x="7765960" y="1395637"/>
            <a:ext cx="1022899" cy="4531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Não</a:t>
            </a:r>
          </a:p>
          <a:p>
            <a:pPr algn="ctr"/>
            <a:r>
              <a:rPr lang="pt-BR" sz="1400" dirty="0" smtClean="0"/>
              <a:t>FAVORÁVEL</a:t>
            </a:r>
            <a:endParaRPr lang="pt-BR" sz="1400" dirty="0"/>
          </a:p>
        </p:txBody>
      </p:sp>
      <p:cxnSp>
        <p:nvCxnSpPr>
          <p:cNvPr id="108" name="Conector reto 107"/>
          <p:cNvCxnSpPr/>
          <p:nvPr/>
        </p:nvCxnSpPr>
        <p:spPr>
          <a:xfrm flipV="1">
            <a:off x="7334071" y="1604914"/>
            <a:ext cx="431889" cy="226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de seta reta 115"/>
          <p:cNvCxnSpPr/>
          <p:nvPr/>
        </p:nvCxnSpPr>
        <p:spPr>
          <a:xfrm flipH="1">
            <a:off x="10737273" y="2790672"/>
            <a:ext cx="11633" cy="509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tângulo 119"/>
          <p:cNvSpPr/>
          <p:nvPr/>
        </p:nvSpPr>
        <p:spPr>
          <a:xfrm>
            <a:off x="9899247" y="3353992"/>
            <a:ext cx="147268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dirty="0" smtClean="0">
                <a:solidFill>
                  <a:sysClr val="windowText" lastClr="000000"/>
                </a:solidFill>
              </a:rPr>
              <a:t>Publicação do Edital no DOE</a:t>
            </a:r>
            <a:endParaRPr lang="pt-BR" dirty="0"/>
          </a:p>
        </p:txBody>
      </p:sp>
      <p:cxnSp>
        <p:nvCxnSpPr>
          <p:cNvPr id="122" name="Conector de seta reta 121"/>
          <p:cNvCxnSpPr/>
          <p:nvPr/>
        </p:nvCxnSpPr>
        <p:spPr>
          <a:xfrm flipH="1">
            <a:off x="9311529" y="3783880"/>
            <a:ext cx="587718" cy="27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tângulo 128"/>
          <p:cNvSpPr/>
          <p:nvPr/>
        </p:nvSpPr>
        <p:spPr>
          <a:xfrm>
            <a:off x="7751030" y="3353992"/>
            <a:ext cx="143209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600" dirty="0" smtClean="0">
                <a:solidFill>
                  <a:sysClr val="windowText" lastClr="000000"/>
                </a:solidFill>
              </a:rPr>
              <a:t>Período de  recebimento das inscrições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30" name="Conector de seta reta 129"/>
          <p:cNvCxnSpPr/>
          <p:nvPr/>
        </p:nvCxnSpPr>
        <p:spPr>
          <a:xfrm flipH="1" flipV="1">
            <a:off x="7149370" y="3548849"/>
            <a:ext cx="551402" cy="232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 Explicativo 1 (Sem Bordas) 2"/>
          <p:cNvSpPr/>
          <p:nvPr/>
        </p:nvSpPr>
        <p:spPr>
          <a:xfrm>
            <a:off x="3945457" y="1190943"/>
            <a:ext cx="1214569" cy="635907"/>
          </a:xfrm>
          <a:prstGeom prst="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Publicação pelo Setor de Pessoal</a:t>
            </a:r>
            <a:endParaRPr lang="pt-BR" sz="1400" dirty="0"/>
          </a:p>
        </p:txBody>
      </p:sp>
      <p:cxnSp>
        <p:nvCxnSpPr>
          <p:cNvPr id="41" name="Conector de seta reta 40"/>
          <p:cNvCxnSpPr/>
          <p:nvPr/>
        </p:nvCxnSpPr>
        <p:spPr>
          <a:xfrm flipH="1">
            <a:off x="5418162" y="3505678"/>
            <a:ext cx="290272" cy="503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8266612" y="4268392"/>
            <a:ext cx="10797" cy="522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5714496" y="2790672"/>
            <a:ext cx="1320412" cy="990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Ausência de inscrições</a:t>
            </a:r>
            <a:endParaRPr lang="pt-BR" dirty="0"/>
          </a:p>
        </p:txBody>
      </p:sp>
      <p:sp>
        <p:nvSpPr>
          <p:cNvPr id="17" name="Fluxograma: Decisão 16"/>
          <p:cNvSpPr/>
          <p:nvPr/>
        </p:nvSpPr>
        <p:spPr>
          <a:xfrm>
            <a:off x="4415019" y="4073112"/>
            <a:ext cx="2200775" cy="1430260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Prorrogação das inscrições</a:t>
            </a:r>
            <a:endParaRPr lang="pt-BR" sz="1400" dirty="0"/>
          </a:p>
        </p:txBody>
      </p:sp>
      <p:sp>
        <p:nvSpPr>
          <p:cNvPr id="18" name="Fluxograma: Processo 17"/>
          <p:cNvSpPr/>
          <p:nvPr/>
        </p:nvSpPr>
        <p:spPr>
          <a:xfrm>
            <a:off x="7510464" y="4903860"/>
            <a:ext cx="1224791" cy="80148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Houve inscrições</a:t>
            </a:r>
            <a:endParaRPr lang="pt-BR" dirty="0"/>
          </a:p>
        </p:txBody>
      </p:sp>
      <p:cxnSp>
        <p:nvCxnSpPr>
          <p:cNvPr id="50" name="Conector de seta reta 49"/>
          <p:cNvCxnSpPr/>
          <p:nvPr/>
        </p:nvCxnSpPr>
        <p:spPr>
          <a:xfrm flipV="1">
            <a:off x="6723062" y="4268392"/>
            <a:ext cx="826953" cy="39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8745127" y="5377809"/>
            <a:ext cx="664505" cy="9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uxograma: Decisão 21"/>
          <p:cNvSpPr/>
          <p:nvPr/>
        </p:nvSpPr>
        <p:spPr>
          <a:xfrm>
            <a:off x="9325304" y="4401541"/>
            <a:ext cx="1807072" cy="1617056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1100" dirty="0" smtClean="0">
                <a:solidFill>
                  <a:sysClr val="windowText" lastClr="000000"/>
                </a:solidFill>
              </a:rPr>
              <a:t>Reunião da Comissão  </a:t>
            </a:r>
            <a:r>
              <a:rPr lang="pt-BR" sz="1100" dirty="0">
                <a:solidFill>
                  <a:sysClr val="windowText" lastClr="000000"/>
                </a:solidFill>
              </a:rPr>
              <a:t>para homologar as </a:t>
            </a:r>
            <a:r>
              <a:rPr lang="pt-BR" sz="1100" dirty="0" smtClean="0">
                <a:solidFill>
                  <a:sysClr val="windowText" lastClr="000000"/>
                </a:solidFill>
              </a:rPr>
              <a:t>inscrições.</a:t>
            </a:r>
            <a:endParaRPr lang="pt-BR" sz="1100" dirty="0">
              <a:solidFill>
                <a:sysClr val="windowText" lastClr="000000"/>
              </a:solidFill>
            </a:endParaRPr>
          </a:p>
        </p:txBody>
      </p:sp>
      <p:sp>
        <p:nvSpPr>
          <p:cNvPr id="24" name="Texto Explicativo 1 (Sem Bordas) 23"/>
          <p:cNvSpPr/>
          <p:nvPr/>
        </p:nvSpPr>
        <p:spPr>
          <a:xfrm>
            <a:off x="11325607" y="4268392"/>
            <a:ext cx="788973" cy="742238"/>
          </a:xfrm>
          <a:prstGeom prst="callout1">
            <a:avLst>
              <a:gd name="adj1" fmla="val 55987"/>
              <a:gd name="adj2" fmla="val -13967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200" dirty="0">
                <a:solidFill>
                  <a:sysClr val="windowText" lastClr="000000"/>
                </a:solidFill>
              </a:rPr>
              <a:t>SCS reserva local  </a:t>
            </a:r>
            <a:r>
              <a:rPr lang="pt-BR" sz="1200" dirty="0" smtClean="0">
                <a:solidFill>
                  <a:sysClr val="windowText" lastClr="000000"/>
                </a:solidFill>
              </a:rPr>
              <a:t>de prova</a:t>
            </a:r>
            <a:r>
              <a:rPr lang="pt-BR" sz="1200" dirty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38" name="Fluxograma: Processo 37"/>
          <p:cNvSpPr/>
          <p:nvPr/>
        </p:nvSpPr>
        <p:spPr>
          <a:xfrm>
            <a:off x="7968754" y="6018596"/>
            <a:ext cx="1810659" cy="4774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Homologados ou </a:t>
            </a:r>
          </a:p>
          <a:p>
            <a:pPr algn="ctr"/>
            <a:r>
              <a:rPr lang="pt-BR" sz="1200" dirty="0" smtClean="0"/>
              <a:t>Não Homologados</a:t>
            </a:r>
            <a:endParaRPr lang="pt-BR" sz="1200" dirty="0"/>
          </a:p>
        </p:txBody>
      </p:sp>
      <p:cxnSp>
        <p:nvCxnSpPr>
          <p:cNvPr id="42" name="Conector angulado 41"/>
          <p:cNvCxnSpPr/>
          <p:nvPr/>
        </p:nvCxnSpPr>
        <p:spPr>
          <a:xfrm rot="5400000">
            <a:off x="9560122" y="5945954"/>
            <a:ext cx="551968" cy="17227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eta para baixo 47"/>
          <p:cNvSpPr/>
          <p:nvPr/>
        </p:nvSpPr>
        <p:spPr>
          <a:xfrm>
            <a:off x="10292948" y="5973563"/>
            <a:ext cx="342640" cy="76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1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xograma: Processo 1"/>
          <p:cNvSpPr/>
          <p:nvPr/>
        </p:nvSpPr>
        <p:spPr>
          <a:xfrm>
            <a:off x="1" y="39182"/>
            <a:ext cx="1988028" cy="681881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SETOR DE CONCURSO E SELEÇÃO/DRH/</a:t>
            </a:r>
          </a:p>
          <a:p>
            <a:pPr algn="ctr"/>
            <a:r>
              <a:rPr lang="pt-BR" dirty="0"/>
              <a:t>PRODHS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PROCESSOS DE CONCURSO PÚBLICO</a:t>
            </a:r>
          </a:p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321637" y="502822"/>
            <a:ext cx="1870363" cy="10003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Publicação do Edital de Homologação das Inscrições, com data e horário do sorteio no DOE (aguarda prazo de recurso)</a:t>
            </a:r>
            <a:endParaRPr lang="pt-BR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H="1">
            <a:off x="7481624" y="1126719"/>
            <a:ext cx="548379" cy="119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H="1">
            <a:off x="9601345" y="915043"/>
            <a:ext cx="5944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Losango 18"/>
          <p:cNvSpPr/>
          <p:nvPr/>
        </p:nvSpPr>
        <p:spPr>
          <a:xfrm>
            <a:off x="7675808" y="326875"/>
            <a:ext cx="1867437" cy="1176337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Prazo para recurso</a:t>
            </a:r>
            <a:endParaRPr lang="pt-BR" sz="1400" dirty="0"/>
          </a:p>
        </p:txBody>
      </p:sp>
      <p:cxnSp>
        <p:nvCxnSpPr>
          <p:cNvPr id="24" name="Conector de seta reta 23"/>
          <p:cNvCxnSpPr/>
          <p:nvPr/>
        </p:nvCxnSpPr>
        <p:spPr>
          <a:xfrm flipH="1" flipV="1">
            <a:off x="7369641" y="399244"/>
            <a:ext cx="612333" cy="258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5908669" y="90794"/>
            <a:ext cx="1352282" cy="566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 recurso</a:t>
            </a:r>
            <a:endParaRPr lang="pt-BR" dirty="0"/>
          </a:p>
        </p:txBody>
      </p:sp>
      <p:cxnSp>
        <p:nvCxnSpPr>
          <p:cNvPr id="27" name="Conector de seta reta 26"/>
          <p:cNvCxnSpPr/>
          <p:nvPr/>
        </p:nvCxnSpPr>
        <p:spPr>
          <a:xfrm flipH="1" flipV="1">
            <a:off x="5264587" y="310134"/>
            <a:ext cx="634829" cy="33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5988675" y="975151"/>
            <a:ext cx="1352282" cy="566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 recurso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3794823" y="1580211"/>
            <a:ext cx="1441305" cy="753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Solicitação de Banca Examinadora</a:t>
            </a:r>
            <a:endParaRPr lang="pt-BR" sz="1200" dirty="0"/>
          </a:p>
        </p:txBody>
      </p:sp>
      <p:cxnSp>
        <p:nvCxnSpPr>
          <p:cNvPr id="34" name="Conector de seta reta 33"/>
          <p:cNvCxnSpPr/>
          <p:nvPr/>
        </p:nvCxnSpPr>
        <p:spPr>
          <a:xfrm flipH="1">
            <a:off x="3327228" y="310055"/>
            <a:ext cx="410231" cy="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2179880" y="22401"/>
            <a:ext cx="1066151" cy="753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Publicação do Edital após recurso</a:t>
            </a:r>
            <a:endParaRPr lang="pt-BR" sz="1200" dirty="0"/>
          </a:p>
        </p:txBody>
      </p:sp>
      <p:cxnSp>
        <p:nvCxnSpPr>
          <p:cNvPr id="39" name="Conector angulado 38"/>
          <p:cNvCxnSpPr/>
          <p:nvPr/>
        </p:nvCxnSpPr>
        <p:spPr>
          <a:xfrm>
            <a:off x="2203901" y="779419"/>
            <a:ext cx="1590922" cy="1002943"/>
          </a:xfrm>
          <a:prstGeom prst="bentConnector3">
            <a:avLst>
              <a:gd name="adj1" fmla="val 24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flipH="1">
            <a:off x="5383369" y="1512475"/>
            <a:ext cx="525301" cy="269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3342968" y="1023706"/>
            <a:ext cx="1335454" cy="43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Deferidos ou</a:t>
            </a:r>
          </a:p>
          <a:p>
            <a:pPr algn="ctr"/>
            <a:r>
              <a:rPr lang="pt-BR" sz="1000" dirty="0" smtClean="0"/>
              <a:t>Indeferidos </a:t>
            </a:r>
            <a:endParaRPr lang="pt-BR" sz="1000" dirty="0"/>
          </a:p>
        </p:txBody>
      </p:sp>
      <p:cxnSp>
        <p:nvCxnSpPr>
          <p:cNvPr id="52" name="Conector reto 51"/>
          <p:cNvCxnSpPr/>
          <p:nvPr/>
        </p:nvCxnSpPr>
        <p:spPr>
          <a:xfrm flipH="1">
            <a:off x="3988974" y="645763"/>
            <a:ext cx="6858" cy="360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 flipV="1">
            <a:off x="5264587" y="2125014"/>
            <a:ext cx="634829" cy="7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60"/>
          <p:cNvSpPr/>
          <p:nvPr/>
        </p:nvSpPr>
        <p:spPr>
          <a:xfrm>
            <a:off x="5988675" y="1813197"/>
            <a:ext cx="1441305" cy="753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Publicação da Banca em Diário Oficial</a:t>
            </a:r>
            <a:endParaRPr lang="pt-BR" sz="1200" dirty="0"/>
          </a:p>
        </p:txBody>
      </p:sp>
      <p:sp>
        <p:nvSpPr>
          <p:cNvPr id="62" name="Retângulo 61"/>
          <p:cNvSpPr/>
          <p:nvPr/>
        </p:nvSpPr>
        <p:spPr>
          <a:xfrm>
            <a:off x="3350837" y="2506626"/>
            <a:ext cx="1195932" cy="431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Para PROE </a:t>
            </a:r>
            <a:endParaRPr lang="pt-BR" sz="1400" dirty="0"/>
          </a:p>
        </p:txBody>
      </p:sp>
      <p:cxnSp>
        <p:nvCxnSpPr>
          <p:cNvPr id="63" name="Conector reto 62"/>
          <p:cNvCxnSpPr/>
          <p:nvPr/>
        </p:nvCxnSpPr>
        <p:spPr>
          <a:xfrm>
            <a:off x="4010695" y="2333897"/>
            <a:ext cx="44830" cy="30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 Explicativo 1 (Sem Bordas) 64"/>
          <p:cNvSpPr/>
          <p:nvPr/>
        </p:nvSpPr>
        <p:spPr>
          <a:xfrm>
            <a:off x="7841820" y="1650730"/>
            <a:ext cx="1030066" cy="612648"/>
          </a:xfrm>
          <a:prstGeom prst="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Publicado pelo Setor de Pessoal</a:t>
            </a:r>
            <a:endParaRPr lang="pt-BR" sz="1200" dirty="0"/>
          </a:p>
        </p:txBody>
      </p:sp>
      <p:cxnSp>
        <p:nvCxnSpPr>
          <p:cNvPr id="66" name="Conector angulado 65"/>
          <p:cNvCxnSpPr/>
          <p:nvPr/>
        </p:nvCxnSpPr>
        <p:spPr>
          <a:xfrm>
            <a:off x="6391052" y="2566883"/>
            <a:ext cx="978589" cy="3716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de seta reta 69"/>
          <p:cNvCxnSpPr/>
          <p:nvPr/>
        </p:nvCxnSpPr>
        <p:spPr>
          <a:xfrm flipV="1">
            <a:off x="9352240" y="3041029"/>
            <a:ext cx="634829" cy="7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ângulo 70"/>
          <p:cNvSpPr/>
          <p:nvPr/>
        </p:nvSpPr>
        <p:spPr>
          <a:xfrm>
            <a:off x="10101458" y="2626641"/>
            <a:ext cx="1441305" cy="753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1200" dirty="0" smtClean="0">
                <a:solidFill>
                  <a:sysClr val="windowText" lastClr="000000"/>
                </a:solidFill>
              </a:rPr>
              <a:t>Sorteio dos itens para prova escrita e didática</a:t>
            </a:r>
            <a:endParaRPr lang="pt-BR" sz="1200" dirty="0"/>
          </a:p>
        </p:txBody>
      </p:sp>
      <p:cxnSp>
        <p:nvCxnSpPr>
          <p:cNvPr id="76" name="Conector de seta reta 75"/>
          <p:cNvCxnSpPr>
            <a:stCxn id="71" idx="2"/>
          </p:cNvCxnSpPr>
          <p:nvPr/>
        </p:nvCxnSpPr>
        <p:spPr>
          <a:xfrm flipH="1">
            <a:off x="10822110" y="3380327"/>
            <a:ext cx="1" cy="277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ângulo 78"/>
          <p:cNvSpPr/>
          <p:nvPr/>
        </p:nvSpPr>
        <p:spPr>
          <a:xfrm>
            <a:off x="10101457" y="3757170"/>
            <a:ext cx="1441305" cy="753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1200" dirty="0" smtClean="0">
                <a:solidFill>
                  <a:sysClr val="windowText" lastClr="000000"/>
                </a:solidFill>
              </a:rPr>
              <a:t>Realização da prova escrita </a:t>
            </a:r>
            <a:endParaRPr lang="pt-BR" sz="1200" dirty="0"/>
          </a:p>
        </p:txBody>
      </p:sp>
      <p:cxnSp>
        <p:nvCxnSpPr>
          <p:cNvPr id="80" name="Conector de seta reta 79"/>
          <p:cNvCxnSpPr/>
          <p:nvPr/>
        </p:nvCxnSpPr>
        <p:spPr>
          <a:xfrm flipH="1">
            <a:off x="9691226" y="4147438"/>
            <a:ext cx="410231" cy="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ângulo 80"/>
          <p:cNvSpPr/>
          <p:nvPr/>
        </p:nvSpPr>
        <p:spPr>
          <a:xfrm>
            <a:off x="7675808" y="3757170"/>
            <a:ext cx="1867437" cy="828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>
                <a:solidFill>
                  <a:sysClr val="windowText" lastClr="000000"/>
                </a:solidFill>
              </a:rPr>
              <a:t>Ocorre a entrega dos documentos para a Banca Examinadora. Banca realiza a correção  das provas escritas</a:t>
            </a:r>
            <a:r>
              <a:rPr lang="pt-BR" sz="1000" dirty="0" smtClean="0">
                <a:solidFill>
                  <a:sysClr val="windowText" lastClr="000000"/>
                </a:solidFill>
              </a:rPr>
              <a:t>.</a:t>
            </a:r>
            <a:endParaRPr lang="pt-BR" sz="1200" dirty="0"/>
          </a:p>
        </p:txBody>
      </p:sp>
      <p:cxnSp>
        <p:nvCxnSpPr>
          <p:cNvPr id="82" name="Conector de seta reta 81"/>
          <p:cNvCxnSpPr/>
          <p:nvPr/>
        </p:nvCxnSpPr>
        <p:spPr>
          <a:xfrm flipH="1">
            <a:off x="7271762" y="4058517"/>
            <a:ext cx="410231" cy="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ângulo 82"/>
          <p:cNvSpPr/>
          <p:nvPr/>
        </p:nvSpPr>
        <p:spPr>
          <a:xfrm>
            <a:off x="5145615" y="3308912"/>
            <a:ext cx="2056199" cy="1024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ysClr val="windowText" lastClr="000000"/>
                </a:solidFill>
              </a:rPr>
              <a:t>Publicação das </a:t>
            </a:r>
            <a:r>
              <a:rPr lang="pt-BR" sz="1200" dirty="0">
                <a:solidFill>
                  <a:sysClr val="windowText" lastClr="000000"/>
                </a:solidFill>
              </a:rPr>
              <a:t>notas da prova escrita e convoca os aprovados  para  o sorteio da ordem e realização da prova </a:t>
            </a:r>
            <a:r>
              <a:rPr lang="pt-BR" sz="1200" dirty="0" smtClean="0">
                <a:solidFill>
                  <a:sysClr val="windowText" lastClr="000000"/>
                </a:solidFill>
              </a:rPr>
              <a:t>didática</a:t>
            </a:r>
            <a:endParaRPr lang="pt-BR" sz="1200" dirty="0"/>
          </a:p>
        </p:txBody>
      </p:sp>
      <p:cxnSp>
        <p:nvCxnSpPr>
          <p:cNvPr id="84" name="Conector de seta reta 83"/>
          <p:cNvCxnSpPr/>
          <p:nvPr/>
        </p:nvCxnSpPr>
        <p:spPr>
          <a:xfrm flipH="1" flipV="1">
            <a:off x="4673442" y="3839760"/>
            <a:ext cx="463146" cy="21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Losango 84"/>
          <p:cNvSpPr/>
          <p:nvPr/>
        </p:nvSpPr>
        <p:spPr>
          <a:xfrm>
            <a:off x="2845988" y="3009539"/>
            <a:ext cx="1867437" cy="1176337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Prazo para recurso</a:t>
            </a:r>
            <a:endParaRPr lang="pt-BR" sz="1400" dirty="0"/>
          </a:p>
        </p:txBody>
      </p:sp>
      <p:cxnSp>
        <p:nvCxnSpPr>
          <p:cNvPr id="87" name="Conector de seta reta 86"/>
          <p:cNvCxnSpPr/>
          <p:nvPr/>
        </p:nvCxnSpPr>
        <p:spPr>
          <a:xfrm flipH="1">
            <a:off x="3125275" y="4087727"/>
            <a:ext cx="275514" cy="223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/>
          <p:nvPr/>
        </p:nvCxnSpPr>
        <p:spPr>
          <a:xfrm>
            <a:off x="4148997" y="4012583"/>
            <a:ext cx="218940" cy="298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ângulo 93"/>
          <p:cNvSpPr/>
          <p:nvPr/>
        </p:nvSpPr>
        <p:spPr>
          <a:xfrm>
            <a:off x="4255786" y="4370664"/>
            <a:ext cx="1285962" cy="566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 recurso</a:t>
            </a:r>
            <a:endParaRPr lang="pt-BR" dirty="0"/>
          </a:p>
        </p:txBody>
      </p:sp>
      <p:sp>
        <p:nvSpPr>
          <p:cNvPr id="95" name="Retângulo 94"/>
          <p:cNvSpPr/>
          <p:nvPr/>
        </p:nvSpPr>
        <p:spPr>
          <a:xfrm>
            <a:off x="2342764" y="4370664"/>
            <a:ext cx="1352282" cy="566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 recurso</a:t>
            </a:r>
            <a:endParaRPr lang="pt-BR" dirty="0"/>
          </a:p>
        </p:txBody>
      </p:sp>
      <p:cxnSp>
        <p:nvCxnSpPr>
          <p:cNvPr id="96" name="Conector de seta reta 95"/>
          <p:cNvCxnSpPr/>
          <p:nvPr/>
        </p:nvCxnSpPr>
        <p:spPr>
          <a:xfrm>
            <a:off x="5689729" y="4747658"/>
            <a:ext cx="218940" cy="298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e seta reta 96"/>
          <p:cNvCxnSpPr/>
          <p:nvPr/>
        </p:nvCxnSpPr>
        <p:spPr>
          <a:xfrm>
            <a:off x="2974594" y="4937334"/>
            <a:ext cx="0" cy="312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tângulo 98"/>
          <p:cNvSpPr/>
          <p:nvPr/>
        </p:nvSpPr>
        <p:spPr>
          <a:xfrm>
            <a:off x="3894485" y="191582"/>
            <a:ext cx="1449254" cy="6182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pt-BR" sz="1200" dirty="0" smtClean="0">
                <a:solidFill>
                  <a:sysClr val="windowText" lastClr="000000"/>
                </a:solidFill>
              </a:rPr>
              <a:t> Comissão reúne-se para deliberar.</a:t>
            </a:r>
            <a:endParaRPr lang="pt-BR" sz="1200" dirty="0"/>
          </a:p>
        </p:txBody>
      </p:sp>
      <p:sp>
        <p:nvSpPr>
          <p:cNvPr id="100" name="Losango 99"/>
          <p:cNvSpPr/>
          <p:nvPr/>
        </p:nvSpPr>
        <p:spPr>
          <a:xfrm>
            <a:off x="2142537" y="5264064"/>
            <a:ext cx="1614943" cy="1394314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Análise de recurso pela Banca</a:t>
            </a:r>
            <a:endParaRPr lang="pt-BR" sz="1400" dirty="0"/>
          </a:p>
        </p:txBody>
      </p:sp>
      <p:cxnSp>
        <p:nvCxnSpPr>
          <p:cNvPr id="103" name="Conector de seta reta 102"/>
          <p:cNvCxnSpPr/>
          <p:nvPr/>
        </p:nvCxnSpPr>
        <p:spPr>
          <a:xfrm>
            <a:off x="3570425" y="6246254"/>
            <a:ext cx="272602" cy="193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uxograma: Processo 104"/>
          <p:cNvSpPr/>
          <p:nvPr/>
        </p:nvSpPr>
        <p:spPr>
          <a:xfrm>
            <a:off x="3894485" y="6095363"/>
            <a:ext cx="1230064" cy="66604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Decisão </a:t>
            </a:r>
            <a:r>
              <a:rPr lang="pt-BR" sz="1200" dirty="0" smtClean="0"/>
              <a:t>desfavorável </a:t>
            </a:r>
            <a:r>
              <a:rPr lang="pt-BR" sz="1200" dirty="0"/>
              <a:t>ao </a:t>
            </a:r>
            <a:r>
              <a:rPr lang="pt-BR" sz="1200" dirty="0" smtClean="0"/>
              <a:t>candidato mantém-se nota</a:t>
            </a:r>
            <a:endParaRPr lang="pt-BR" sz="1200" dirty="0"/>
          </a:p>
        </p:txBody>
      </p:sp>
      <p:sp>
        <p:nvSpPr>
          <p:cNvPr id="106" name="Fluxograma: Processo 105"/>
          <p:cNvSpPr/>
          <p:nvPr/>
        </p:nvSpPr>
        <p:spPr>
          <a:xfrm>
            <a:off x="3894485" y="5089683"/>
            <a:ext cx="1270612" cy="63009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Decisão favorável ao candidato altera-se nota</a:t>
            </a:r>
            <a:endParaRPr lang="pt-BR" sz="1200" dirty="0"/>
          </a:p>
        </p:txBody>
      </p:sp>
      <p:cxnSp>
        <p:nvCxnSpPr>
          <p:cNvPr id="109" name="Conector de seta reta 108"/>
          <p:cNvCxnSpPr/>
          <p:nvPr/>
        </p:nvCxnSpPr>
        <p:spPr>
          <a:xfrm flipV="1">
            <a:off x="3532343" y="5473521"/>
            <a:ext cx="247363" cy="218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de seta reta 116"/>
          <p:cNvCxnSpPr>
            <a:stCxn id="106" idx="3"/>
          </p:cNvCxnSpPr>
          <p:nvPr/>
        </p:nvCxnSpPr>
        <p:spPr>
          <a:xfrm flipV="1">
            <a:off x="5165097" y="5404732"/>
            <a:ext cx="4809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luxograma: Processo 117"/>
          <p:cNvSpPr/>
          <p:nvPr/>
        </p:nvSpPr>
        <p:spPr>
          <a:xfrm>
            <a:off x="5740062" y="5127741"/>
            <a:ext cx="1461752" cy="10495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Sorteio da ordem de apresentação e prova didática</a:t>
            </a:r>
            <a:endParaRPr lang="pt-BR" sz="1600" dirty="0"/>
          </a:p>
        </p:txBody>
      </p:sp>
      <p:cxnSp>
        <p:nvCxnSpPr>
          <p:cNvPr id="120" name="Conector de seta reta 119"/>
          <p:cNvCxnSpPr/>
          <p:nvPr/>
        </p:nvCxnSpPr>
        <p:spPr>
          <a:xfrm>
            <a:off x="7234851" y="5652493"/>
            <a:ext cx="4840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uxograma: Processo 120"/>
          <p:cNvSpPr/>
          <p:nvPr/>
        </p:nvSpPr>
        <p:spPr>
          <a:xfrm>
            <a:off x="7751939" y="5099903"/>
            <a:ext cx="1379453" cy="10495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Publicação das notas da prova </a:t>
            </a:r>
            <a:r>
              <a:rPr lang="pt-BR" dirty="0" smtClean="0">
                <a:solidFill>
                  <a:sysClr val="windowText" lastClr="000000"/>
                </a:solidFill>
              </a:rPr>
              <a:t>didática</a:t>
            </a:r>
            <a:endParaRPr lang="pt-BR" dirty="0"/>
          </a:p>
        </p:txBody>
      </p:sp>
      <p:cxnSp>
        <p:nvCxnSpPr>
          <p:cNvPr id="123" name="Conector de seta reta 122"/>
          <p:cNvCxnSpPr>
            <a:stCxn id="121" idx="3"/>
          </p:cNvCxnSpPr>
          <p:nvPr/>
        </p:nvCxnSpPr>
        <p:spPr>
          <a:xfrm flipV="1">
            <a:off x="9131392" y="5624654"/>
            <a:ext cx="4699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luxograma: Processo 123"/>
          <p:cNvSpPr/>
          <p:nvPr/>
        </p:nvSpPr>
        <p:spPr>
          <a:xfrm>
            <a:off x="9601345" y="5089683"/>
            <a:ext cx="1130884" cy="10495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Contagem de títulos para os aprovados</a:t>
            </a:r>
            <a:endParaRPr lang="pt-BR" sz="1600" dirty="0"/>
          </a:p>
        </p:txBody>
      </p:sp>
      <p:cxnSp>
        <p:nvCxnSpPr>
          <p:cNvPr id="126" name="Conector de seta reta 125"/>
          <p:cNvCxnSpPr>
            <a:stCxn id="124" idx="3"/>
          </p:cNvCxnSpPr>
          <p:nvPr/>
        </p:nvCxnSpPr>
        <p:spPr>
          <a:xfrm>
            <a:off x="10732229" y="5614435"/>
            <a:ext cx="271215" cy="10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Fluxograma: Processo 126"/>
          <p:cNvSpPr/>
          <p:nvPr/>
        </p:nvSpPr>
        <p:spPr>
          <a:xfrm>
            <a:off x="11003445" y="4937335"/>
            <a:ext cx="1130884" cy="123991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Publicação das notas da prova de títulos</a:t>
            </a:r>
            <a:endParaRPr lang="pt-BR" sz="1600" dirty="0"/>
          </a:p>
        </p:txBody>
      </p:sp>
      <p:sp>
        <p:nvSpPr>
          <p:cNvPr id="128" name="Seta para baixo 127"/>
          <p:cNvSpPr/>
          <p:nvPr/>
        </p:nvSpPr>
        <p:spPr>
          <a:xfrm>
            <a:off x="11542762" y="6246254"/>
            <a:ext cx="267165" cy="5151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9" name="Seta para baixo 128"/>
          <p:cNvSpPr/>
          <p:nvPr/>
        </p:nvSpPr>
        <p:spPr>
          <a:xfrm>
            <a:off x="10940926" y="1819"/>
            <a:ext cx="411541" cy="5010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Fluxograma: Vários documentos 2"/>
          <p:cNvSpPr/>
          <p:nvPr/>
        </p:nvSpPr>
        <p:spPr>
          <a:xfrm>
            <a:off x="7481624" y="2333898"/>
            <a:ext cx="1792639" cy="1323702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O SCS organiza os documentos a serem preenchidos pela Comissão e Banca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3983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 para baixo 2"/>
          <p:cNvSpPr/>
          <p:nvPr/>
        </p:nvSpPr>
        <p:spPr>
          <a:xfrm>
            <a:off x="11108027" y="90152"/>
            <a:ext cx="270456" cy="412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de seta reta 5"/>
          <p:cNvCxnSpPr/>
          <p:nvPr/>
        </p:nvCxnSpPr>
        <p:spPr>
          <a:xfrm flipH="1" flipV="1">
            <a:off x="10297462" y="1159099"/>
            <a:ext cx="502276" cy="6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osango 7"/>
          <p:cNvSpPr/>
          <p:nvPr/>
        </p:nvSpPr>
        <p:spPr>
          <a:xfrm>
            <a:off x="8426002" y="650382"/>
            <a:ext cx="1822361" cy="1004553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Prazo para recurso</a:t>
            </a:r>
            <a:endParaRPr lang="pt-BR" sz="1600" dirty="0"/>
          </a:p>
        </p:txBody>
      </p:sp>
      <p:cxnSp>
        <p:nvCxnSpPr>
          <p:cNvPr id="10" name="Conector de seta reta 9"/>
          <p:cNvCxnSpPr/>
          <p:nvPr/>
        </p:nvCxnSpPr>
        <p:spPr>
          <a:xfrm flipH="1" flipV="1">
            <a:off x="8204644" y="727657"/>
            <a:ext cx="537695" cy="162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8288357" y="1439211"/>
            <a:ext cx="425003" cy="25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uxograma: Processo 12"/>
          <p:cNvSpPr/>
          <p:nvPr/>
        </p:nvSpPr>
        <p:spPr>
          <a:xfrm>
            <a:off x="6923598" y="354169"/>
            <a:ext cx="1212224" cy="57311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 recurso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6867253" y="1320084"/>
            <a:ext cx="1352282" cy="66970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Sem recurso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 flipH="1">
            <a:off x="6441643" y="663262"/>
            <a:ext cx="4515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osango 16"/>
          <p:cNvSpPr/>
          <p:nvPr/>
        </p:nvSpPr>
        <p:spPr>
          <a:xfrm>
            <a:off x="4962791" y="55281"/>
            <a:ext cx="1413456" cy="1242812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Análise de </a:t>
            </a:r>
            <a:r>
              <a:rPr lang="pt-BR" sz="1200" dirty="0" err="1" smtClean="0"/>
              <a:t>recursopela</a:t>
            </a:r>
            <a:r>
              <a:rPr lang="pt-BR" sz="1200" dirty="0" smtClean="0"/>
              <a:t> Banca</a:t>
            </a:r>
            <a:endParaRPr lang="pt-BR" sz="1200" dirty="0"/>
          </a:p>
        </p:txBody>
      </p:sp>
      <p:sp>
        <p:nvSpPr>
          <p:cNvPr id="21" name="Fluxograma: Processo 20"/>
          <p:cNvSpPr/>
          <p:nvPr/>
        </p:nvSpPr>
        <p:spPr>
          <a:xfrm>
            <a:off x="3618349" y="39182"/>
            <a:ext cx="1146225" cy="70994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Decisão favorável ao candidato altera-se nota</a:t>
            </a:r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4790335" y="901521"/>
            <a:ext cx="344911" cy="193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 flipV="1">
            <a:off x="4875253" y="231819"/>
            <a:ext cx="344911" cy="128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uxograma: Processo 27"/>
          <p:cNvSpPr/>
          <p:nvPr/>
        </p:nvSpPr>
        <p:spPr>
          <a:xfrm>
            <a:off x="3591193" y="890254"/>
            <a:ext cx="1167554" cy="93532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/>
              <a:t>Decisão </a:t>
            </a:r>
            <a:r>
              <a:rPr lang="pt-BR" sz="1200" dirty="0" smtClean="0"/>
              <a:t>desfavorável </a:t>
            </a:r>
            <a:r>
              <a:rPr lang="pt-BR" sz="1200" dirty="0"/>
              <a:t>ao candidato </a:t>
            </a:r>
            <a:r>
              <a:rPr lang="pt-BR" sz="1200" dirty="0" smtClean="0"/>
              <a:t>mantem-se </a:t>
            </a:r>
            <a:r>
              <a:rPr lang="pt-BR" sz="1200" dirty="0"/>
              <a:t>nota</a:t>
            </a:r>
          </a:p>
        </p:txBody>
      </p:sp>
      <p:cxnSp>
        <p:nvCxnSpPr>
          <p:cNvPr id="31" name="Conector de seta reta 30"/>
          <p:cNvCxnSpPr/>
          <p:nvPr/>
        </p:nvCxnSpPr>
        <p:spPr>
          <a:xfrm flipH="1">
            <a:off x="3066570" y="373488"/>
            <a:ext cx="564653" cy="160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28" idx="1"/>
          </p:cNvCxnSpPr>
          <p:nvPr/>
        </p:nvCxnSpPr>
        <p:spPr>
          <a:xfrm flipH="1" flipV="1">
            <a:off x="3026539" y="1217056"/>
            <a:ext cx="564654" cy="140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1656443" y="378865"/>
            <a:ext cx="1354302" cy="1088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Setor elabora Resultado Final</a:t>
            </a:r>
            <a:endParaRPr lang="pt-BR" dirty="0"/>
          </a:p>
        </p:txBody>
      </p:sp>
      <p:cxnSp>
        <p:nvCxnSpPr>
          <p:cNvPr id="39" name="Conector de seta reta 38"/>
          <p:cNvCxnSpPr/>
          <p:nvPr/>
        </p:nvCxnSpPr>
        <p:spPr>
          <a:xfrm>
            <a:off x="2336985" y="1467128"/>
            <a:ext cx="0" cy="618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uxograma: Documento 39"/>
          <p:cNvSpPr/>
          <p:nvPr/>
        </p:nvSpPr>
        <p:spPr>
          <a:xfrm>
            <a:off x="1703422" y="2441607"/>
            <a:ext cx="1599189" cy="1303987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Resultado Final é Homologado pelo Reitor</a:t>
            </a:r>
            <a:endParaRPr lang="pt-BR" dirty="0"/>
          </a:p>
        </p:txBody>
      </p:sp>
      <p:cxnSp>
        <p:nvCxnSpPr>
          <p:cNvPr id="42" name="Conector de seta reta 41"/>
          <p:cNvCxnSpPr/>
          <p:nvPr/>
        </p:nvCxnSpPr>
        <p:spPr>
          <a:xfrm>
            <a:off x="3348896" y="3005606"/>
            <a:ext cx="448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xograma: Terminação 42"/>
          <p:cNvSpPr/>
          <p:nvPr/>
        </p:nvSpPr>
        <p:spPr>
          <a:xfrm>
            <a:off x="3878537" y="2584901"/>
            <a:ext cx="1841679" cy="850005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Publica-se no DOE o Resultado Final</a:t>
            </a:r>
            <a:endParaRPr lang="pt-BR" dirty="0"/>
          </a:p>
        </p:txBody>
      </p:sp>
      <p:cxnSp>
        <p:nvCxnSpPr>
          <p:cNvPr id="45" name="Conector de seta reta 44"/>
          <p:cNvCxnSpPr/>
          <p:nvPr/>
        </p:nvCxnSpPr>
        <p:spPr>
          <a:xfrm>
            <a:off x="5792274" y="2957983"/>
            <a:ext cx="5839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osango 46"/>
          <p:cNvSpPr/>
          <p:nvPr/>
        </p:nvSpPr>
        <p:spPr>
          <a:xfrm>
            <a:off x="6413468" y="2289891"/>
            <a:ext cx="1461161" cy="1284671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Prazo para recurso</a:t>
            </a:r>
            <a:endParaRPr lang="pt-BR" sz="1400" dirty="0"/>
          </a:p>
        </p:txBody>
      </p:sp>
      <p:cxnSp>
        <p:nvCxnSpPr>
          <p:cNvPr id="51" name="Conector de seta reta 50"/>
          <p:cNvCxnSpPr/>
          <p:nvPr/>
        </p:nvCxnSpPr>
        <p:spPr>
          <a:xfrm flipV="1">
            <a:off x="7636766" y="2512985"/>
            <a:ext cx="450760" cy="218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uxograma: Terminação 52"/>
          <p:cNvSpPr/>
          <p:nvPr/>
        </p:nvSpPr>
        <p:spPr>
          <a:xfrm>
            <a:off x="8126161" y="2200674"/>
            <a:ext cx="1468998" cy="528035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Sem recurso</a:t>
            </a:r>
          </a:p>
        </p:txBody>
      </p:sp>
      <p:cxnSp>
        <p:nvCxnSpPr>
          <p:cNvPr id="55" name="Conector de seta reta 54"/>
          <p:cNvCxnSpPr/>
          <p:nvPr/>
        </p:nvCxnSpPr>
        <p:spPr>
          <a:xfrm>
            <a:off x="7351420" y="3422430"/>
            <a:ext cx="469274" cy="330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uxograma: Processo 59"/>
          <p:cNvSpPr/>
          <p:nvPr/>
        </p:nvSpPr>
        <p:spPr>
          <a:xfrm>
            <a:off x="7913264" y="3463614"/>
            <a:ext cx="1146220" cy="46202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 recurso</a:t>
            </a:r>
            <a:endParaRPr lang="pt-BR" dirty="0"/>
          </a:p>
        </p:txBody>
      </p:sp>
      <p:cxnSp>
        <p:nvCxnSpPr>
          <p:cNvPr id="62" name="Conector de seta reta 61"/>
          <p:cNvCxnSpPr/>
          <p:nvPr/>
        </p:nvCxnSpPr>
        <p:spPr>
          <a:xfrm>
            <a:off x="9092483" y="3694627"/>
            <a:ext cx="4942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uxograma: Processo 62"/>
          <p:cNvSpPr/>
          <p:nvPr/>
        </p:nvSpPr>
        <p:spPr>
          <a:xfrm>
            <a:off x="9678474" y="2897344"/>
            <a:ext cx="1120462" cy="85886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e parecer jurídico</a:t>
            </a:r>
            <a:endParaRPr lang="pt-BR" dirty="0"/>
          </a:p>
        </p:txBody>
      </p:sp>
      <p:sp>
        <p:nvSpPr>
          <p:cNvPr id="65" name="Texto Explicativo 1 (Sem Bordas) 64"/>
          <p:cNvSpPr/>
          <p:nvPr/>
        </p:nvSpPr>
        <p:spPr>
          <a:xfrm>
            <a:off x="10953481" y="2242528"/>
            <a:ext cx="1034072" cy="540913"/>
          </a:xfrm>
          <a:prstGeom prst="callout1">
            <a:avLst>
              <a:gd name="adj1" fmla="val 18750"/>
              <a:gd name="adj2" fmla="val -8333"/>
              <a:gd name="adj3" fmla="val 119643"/>
              <a:gd name="adj4" fmla="val -28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Procuradoria Jurídica</a:t>
            </a:r>
            <a:endParaRPr lang="pt-BR" sz="1200" dirty="0"/>
          </a:p>
        </p:txBody>
      </p:sp>
      <p:sp>
        <p:nvSpPr>
          <p:cNvPr id="32" name="Fluxograma: Processo 31"/>
          <p:cNvSpPr/>
          <p:nvPr/>
        </p:nvSpPr>
        <p:spPr>
          <a:xfrm>
            <a:off x="0" y="39182"/>
            <a:ext cx="1610851" cy="6818817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/>
              <a:t>SETOR DE CONCURSO E SELEÇÃO/DRH/</a:t>
            </a:r>
          </a:p>
          <a:p>
            <a:pPr algn="ctr"/>
            <a:r>
              <a:rPr lang="pt-BR"/>
              <a:t>PRODHS</a:t>
            </a:r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r>
              <a:rPr lang="pt-BR"/>
              <a:t>PROCESSOS DE CONCURSO PÚBLICO</a:t>
            </a:r>
            <a:endParaRPr lang="pt-BR" dirty="0"/>
          </a:p>
        </p:txBody>
      </p:sp>
      <p:cxnSp>
        <p:nvCxnSpPr>
          <p:cNvPr id="9" name="Conector angulado 8"/>
          <p:cNvCxnSpPr/>
          <p:nvPr/>
        </p:nvCxnSpPr>
        <p:spPr>
          <a:xfrm rot="10800000" flipV="1">
            <a:off x="9215034" y="3753256"/>
            <a:ext cx="926879" cy="9040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uxograma: Terminação 40"/>
          <p:cNvSpPr/>
          <p:nvPr/>
        </p:nvSpPr>
        <p:spPr>
          <a:xfrm>
            <a:off x="7018986" y="4097761"/>
            <a:ext cx="2060715" cy="1133338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dirty="0" smtClean="0"/>
              <a:t>Favorável ao candidato. Altera a nota e republica resultado no DOE</a:t>
            </a:r>
            <a:endParaRPr lang="pt-BR" dirty="0"/>
          </a:p>
        </p:txBody>
      </p:sp>
      <p:cxnSp>
        <p:nvCxnSpPr>
          <p:cNvPr id="44" name="Conector de seta reta 43"/>
          <p:cNvCxnSpPr/>
          <p:nvPr/>
        </p:nvCxnSpPr>
        <p:spPr>
          <a:xfrm>
            <a:off x="10539484" y="3775123"/>
            <a:ext cx="9116" cy="99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uxograma: Terminação 48"/>
          <p:cNvSpPr/>
          <p:nvPr/>
        </p:nvSpPr>
        <p:spPr>
          <a:xfrm>
            <a:off x="9388699" y="4825965"/>
            <a:ext cx="2226574" cy="1028560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Desfavorável ao candidato. Mantém o resultado final.</a:t>
            </a:r>
            <a:endParaRPr lang="pt-BR" dirty="0"/>
          </a:p>
        </p:txBody>
      </p:sp>
      <p:sp>
        <p:nvSpPr>
          <p:cNvPr id="19" name="Fluxograma: Vários documentos 18"/>
          <p:cNvSpPr/>
          <p:nvPr/>
        </p:nvSpPr>
        <p:spPr>
          <a:xfrm>
            <a:off x="10798936" y="534474"/>
            <a:ext cx="1343163" cy="1434933"/>
          </a:xfrm>
          <a:prstGeom prst="flowChartMulti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Entrega de documentos preenchidos pela Banca</a:t>
            </a:r>
            <a:endParaRPr lang="pt-BR" sz="1400" dirty="0"/>
          </a:p>
        </p:txBody>
      </p:sp>
      <p:sp>
        <p:nvSpPr>
          <p:cNvPr id="52" name="Texto Explicativo 1 (Sem Bordas) 51"/>
          <p:cNvSpPr/>
          <p:nvPr/>
        </p:nvSpPr>
        <p:spPr>
          <a:xfrm>
            <a:off x="11108027" y="2932226"/>
            <a:ext cx="1034072" cy="540913"/>
          </a:xfrm>
          <a:prstGeom prst="callout1">
            <a:avLst>
              <a:gd name="adj1" fmla="val 18750"/>
              <a:gd name="adj2" fmla="val -8333"/>
              <a:gd name="adj3" fmla="val 119643"/>
              <a:gd name="adj4" fmla="val -28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Com despacho do Reitor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551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401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Notebook</dc:creator>
  <cp:lastModifiedBy>Notebook</cp:lastModifiedBy>
  <cp:revision>43</cp:revision>
  <dcterms:created xsi:type="dcterms:W3CDTF">2020-04-13T18:32:39Z</dcterms:created>
  <dcterms:modified xsi:type="dcterms:W3CDTF">2020-04-15T13:33:49Z</dcterms:modified>
</cp:coreProperties>
</file>